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7" r:id="rId10"/>
    <p:sldId id="266" r:id="rId11"/>
    <p:sldId id="265" r:id="rId12"/>
    <p:sldId id="264" r:id="rId13"/>
    <p:sldId id="263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1T23:27:50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9T02:09:17.8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0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5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4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5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2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8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6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0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auga.com/these-were-the-most-popular-dog-breeds-in-canada-in-2018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usky-dog-siberian-husky-sled-dog-2671006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52296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vailable-tabs-dog-german-shepherd-head-326951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lldog_inglese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547704/pug-puppy-wearing-crown?referral=1344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iberian_Husky" TargetMode="External"/><Relationship Id="rId13" Type="http://schemas.openxmlformats.org/officeDocument/2006/relationships/hyperlink" Target="https://www.insidedogsworld.com/12-celebrities-with-husky-dogs/" TargetMode="External"/><Relationship Id="rId3" Type="http://schemas.openxmlformats.org/officeDocument/2006/relationships/hyperlink" Target="https://www.akc.org/expert-advice/lifestyle/7-akc-dog-breed-groups-explained/" TargetMode="External"/><Relationship Id="rId7" Type="http://schemas.openxmlformats.org/officeDocument/2006/relationships/hyperlink" Target="https://en.wikipedia.org/wiki/Labrador_Retriever" TargetMode="External"/><Relationship Id="rId12" Type="http://schemas.openxmlformats.org/officeDocument/2006/relationships/hyperlink" Target="https://buzzsharer.com/2015/08/07/15-celebrities-with-labrador-retrievers/" TargetMode="External"/><Relationship Id="rId2" Type="http://schemas.openxmlformats.org/officeDocument/2006/relationships/hyperlink" Target="https://www.akc.org/expert-advice/dog-breeds/2020-popular-breeds-201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rman_Shepherd" TargetMode="External"/><Relationship Id="rId11" Type="http://schemas.openxmlformats.org/officeDocument/2006/relationships/hyperlink" Target="https://buzzsharer.com/2015/08/05/20-celebrities-who-own-german-shepherds/" TargetMode="External"/><Relationship Id="rId5" Type="http://schemas.openxmlformats.org/officeDocument/2006/relationships/hyperlink" Target="https://en.wikipedia.org/wiki/Bulldog" TargetMode="External"/><Relationship Id="rId10" Type="http://schemas.openxmlformats.org/officeDocument/2006/relationships/hyperlink" Target="https://www.insidedogsworld.com/25-celebrities-with-their-bulldogs/" TargetMode="External"/><Relationship Id="rId4" Type="http://schemas.openxmlformats.org/officeDocument/2006/relationships/hyperlink" Target="https://s3.amazonaws.com/cdn-origin-etr.akc.org/wp-content/uploads/2019/09/05114410/breed-temperament-guide-akc-fss-sep3.pdf" TargetMode="External"/><Relationship Id="rId9" Type="http://schemas.openxmlformats.org/officeDocument/2006/relationships/hyperlink" Target="https://en.wikipedia.org/wiki/Golden_Retriever" TargetMode="External"/><Relationship Id="rId14" Type="http://schemas.openxmlformats.org/officeDocument/2006/relationships/hyperlink" Target="https://www.thepaws.net/35-celebrities-with-golden-retrieve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og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g.international/language-matters-why-wolf-pack-terminology-is-bad-for-dog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magnifying-glass-search-to-find-1020141/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olden_Retriever_Hund_Dog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og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6AC81876-CE24-4F4E-9EB9-78BF5CD66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9B4530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64F5C-F70F-2141-B6A1-4FD0A1B1A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4878" y="3732208"/>
            <a:ext cx="4574851" cy="139021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World’s favorite pet dogs!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BD7E6-09CD-F746-BDD2-54260419D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0481" y="5586497"/>
            <a:ext cx="4569248" cy="5556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6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E4350-3897-FD44-9764-4147941E0C8E}"/>
              </a:ext>
            </a:extLst>
          </p:cNvPr>
          <p:cNvSpPr txBox="1"/>
          <p:nvPr/>
        </p:nvSpPr>
        <p:spPr>
          <a:xfrm>
            <a:off x="9660578" y="546699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 Sowmya Chavali</a:t>
            </a:r>
          </a:p>
          <a:p>
            <a:r>
              <a:rPr lang="en-US" dirty="0">
                <a:solidFill>
                  <a:schemeClr val="bg1"/>
                </a:solidFill>
              </a:rPr>
              <a:t>Bellevue University</a:t>
            </a:r>
          </a:p>
        </p:txBody>
      </p:sp>
    </p:spTree>
    <p:extLst>
      <p:ext uri="{BB962C8B-B14F-4D97-AF65-F5344CB8AC3E}">
        <p14:creationId xmlns:p14="http://schemas.microsoft.com/office/powerpoint/2010/main" val="1681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FACA2-2566-4E44-A15B-78D84984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Garamond" panose="02020404030301010803" pitchFamily="18" charset="0"/>
              </a:rPr>
              <a:t>Siberian Husky 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7BA0EF"/>
          </a:solidFill>
          <a:ln w="38100" cap="rnd">
            <a:solidFill>
              <a:srgbClr val="7BA0E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2950-42A7-1745-A8B2-A0F88F47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World rank – 4 as per Google trends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AKC rank – 15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Working Group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Countries/regions most popular in : Iran, Mexico, Slovakia, Russia 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Temperament - outgoing, friendly and loyal. They are very willing and high-endurance workers 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Training - Responds well, learns fairly quickly.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They recently experienced a surge in popularity due to their similarity to the fictional dire wolves featured in Game of Thrones 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latin typeface="Garamond" panose="02020404030301010803" pitchFamily="18" charset="0"/>
              </a:rPr>
              <a:t>Celeb owners - Taylor Lautner, Rita Ora, Ben Stiller, </a:t>
            </a:r>
            <a:r>
              <a:rPr lang="en-US" sz="1300" dirty="0" err="1">
                <a:latin typeface="Garamond" panose="02020404030301010803" pitchFamily="18" charset="0"/>
              </a:rPr>
              <a:t>Ashlan</a:t>
            </a:r>
            <a:r>
              <a:rPr lang="en-US" sz="1300" dirty="0">
                <a:latin typeface="Garamond" panose="02020404030301010803" pitchFamily="18" charset="0"/>
              </a:rPr>
              <a:t> Gorse, Lesley-Ann Brandt, Russell Westbrook, Quincy Pondexter, Danica Sue Patrick.</a:t>
            </a:r>
          </a:p>
          <a:p>
            <a:pPr>
              <a:lnSpc>
                <a:spcPct val="100000"/>
              </a:lnSpc>
            </a:pPr>
            <a:endParaRPr lang="en-US" sz="1300" dirty="0"/>
          </a:p>
          <a:p>
            <a:pPr>
              <a:lnSpc>
                <a:spcPct val="100000"/>
              </a:lnSpc>
            </a:pPr>
            <a:endParaRPr lang="en-US" sz="1300" dirty="0">
              <a:latin typeface="Garamond" panose="02020404030301010803" pitchFamily="18" charset="0"/>
            </a:endParaRPr>
          </a:p>
        </p:txBody>
      </p:sp>
      <p:pic>
        <p:nvPicPr>
          <p:cNvPr id="30" name="Picture 29" descr="A close up of a dog&#10;&#10;Description automatically generated">
            <a:extLst>
              <a:ext uri="{FF2B5EF4-FFF2-40B4-BE49-F238E27FC236}">
                <a16:creationId xmlns:a16="http://schemas.microsoft.com/office/drawing/2014/main" id="{636DF258-3298-3B41-8DD8-388BCC8E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97" r="-1" b="14220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37" name="graphics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48AB3423-2E21-5C46-AC9D-3B4369F39535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45424" y="2520950"/>
            <a:ext cx="3977110" cy="161078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94476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77702-E88E-6148-B1C6-E348008E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Garamond" panose="02020404030301010803" pitchFamily="18" charset="0"/>
              </a:rPr>
              <a:t>Labrador Retriever 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D8AB63"/>
          </a:solidFill>
          <a:ln w="38100" cap="rnd">
            <a:solidFill>
              <a:srgbClr val="D8AB6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1078-EC61-804F-AE36-F734A9C3D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76" y="2168375"/>
            <a:ext cx="6713552" cy="4119172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1800" dirty="0">
                <a:latin typeface="Garamond" panose="02020404030301010803" pitchFamily="18" charset="0"/>
              </a:rPr>
              <a:t>World rank – 3 as per Google trends</a:t>
            </a:r>
          </a:p>
          <a:p>
            <a:r>
              <a:rPr lang="en-US" sz="1800" dirty="0">
                <a:latin typeface="Garamond" panose="02020404030301010803" pitchFamily="18" charset="0"/>
              </a:rPr>
              <a:t>AKC rank – 1</a:t>
            </a:r>
          </a:p>
          <a:p>
            <a:r>
              <a:rPr lang="en-US" sz="1800" dirty="0">
                <a:latin typeface="Garamond" panose="02020404030301010803" pitchFamily="18" charset="0"/>
              </a:rPr>
              <a:t>Sporting Group 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1800" dirty="0">
                <a:latin typeface="Garamond" panose="02020404030301010803" pitchFamily="18" charset="0"/>
              </a:rPr>
              <a:t>Countries/regions most popular in: Sri Lanka, United Kingdom, United States. </a:t>
            </a:r>
          </a:p>
          <a:p>
            <a:r>
              <a:rPr lang="en-US" sz="1800" dirty="0">
                <a:latin typeface="Garamond" panose="02020404030301010803" pitchFamily="18" charset="0"/>
              </a:rPr>
              <a:t>Temperament - friendly, affectionate, good-natured dogs.</a:t>
            </a:r>
          </a:p>
          <a:p>
            <a:r>
              <a:rPr lang="en-US" sz="1800" dirty="0">
                <a:latin typeface="Garamond" panose="02020404030301010803" pitchFamily="18" charset="0"/>
              </a:rPr>
              <a:t>Training – Intelligent, learns commands quickly and the easiest of dog breeds to train </a:t>
            </a:r>
          </a:p>
          <a:p>
            <a:r>
              <a:rPr lang="en-US" sz="1800" dirty="0">
                <a:latin typeface="Garamond" panose="02020404030301010803" pitchFamily="18" charset="0"/>
              </a:rPr>
              <a:t>Celeb owners: Lots of celebs love the Lab! Prince Charles, Sylvester Stallone, </a:t>
            </a:r>
            <a:r>
              <a:rPr lang="en-US" sz="1800" dirty="0" err="1">
                <a:latin typeface="Garamond" panose="02020404030301010803" pitchFamily="18" charset="0"/>
              </a:rPr>
              <a:t>Shannen</a:t>
            </a:r>
            <a:r>
              <a:rPr lang="en-US" sz="1800" dirty="0">
                <a:latin typeface="Garamond" panose="02020404030301010803" pitchFamily="18" charset="0"/>
              </a:rPr>
              <a:t> Doherty, Keith Richards, Harrison Ford, Bill Clinton,  Arnold Schwarzenegger, Frank Sinatra, Tom Cruise, Barbara </a:t>
            </a:r>
            <a:r>
              <a:rPr lang="en-US" sz="1800" dirty="0" err="1">
                <a:latin typeface="Garamond" panose="02020404030301010803" pitchFamily="18" charset="0"/>
              </a:rPr>
              <a:t>Mandrell</a:t>
            </a:r>
            <a:r>
              <a:rPr lang="en-US" sz="1800" dirty="0">
                <a:latin typeface="Garamond" panose="02020404030301010803" pitchFamily="18" charset="0"/>
              </a:rPr>
              <a:t>, and Vladimir Putin.</a:t>
            </a:r>
          </a:p>
          <a:p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5" name="Picture 4" descr="A brown dog with its mouth open&#10;&#10;Description automatically generated">
            <a:extLst>
              <a:ext uri="{FF2B5EF4-FFF2-40B4-BE49-F238E27FC236}">
                <a16:creationId xmlns:a16="http://schemas.microsoft.com/office/drawing/2014/main" id="{624FAEE9-D0ED-714D-9A50-847066202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82" r="1886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16" name="graphics2">
            <a:extLst>
              <a:ext uri="{FF2B5EF4-FFF2-40B4-BE49-F238E27FC236}">
                <a16:creationId xmlns:a16="http://schemas.microsoft.com/office/drawing/2014/main" id="{3FE879FC-1087-2D46-8C74-1B44568DA821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36541" y="2639732"/>
            <a:ext cx="3747326" cy="157853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26314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C6F72-FA9F-BE47-8500-F5D51CB9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6600" dirty="0">
                <a:latin typeface="Garamond" panose="02020404030301010803" pitchFamily="18" charset="0"/>
              </a:rPr>
              <a:t>German Shepherd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89356"/>
          </a:solidFill>
          <a:ln w="38100" cap="rnd">
            <a:solidFill>
              <a:srgbClr val="B8935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E2282-C0A8-2442-9721-13BE777B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5"/>
            <a:ext cx="6713552" cy="4548145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World Rank 2 as per Google trends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AKC Rank - 2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Herding Group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Countries/regions most popular in: United States, Slovakia, Czechia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Temperament  - strong, brave and loyal breed.</a:t>
            </a:r>
          </a:p>
          <a:p>
            <a:r>
              <a:rPr lang="en-US" sz="1500" dirty="0">
                <a:latin typeface="Garamond" panose="02020404030301010803" pitchFamily="18" charset="0"/>
              </a:rPr>
              <a:t>Training  - They are very intelligent and easy to train.</a:t>
            </a:r>
          </a:p>
          <a:p>
            <a:r>
              <a:rPr lang="en-US" sz="1500" dirty="0">
                <a:latin typeface="Garamond" panose="02020404030301010803" pitchFamily="18" charset="0"/>
              </a:rPr>
              <a:t>Celeb owners : Reese Witherspoon, Jennifer Lopez, Kristen Stewart, Miley Cyrus, Bella Thorne, Claudia Schiffer, Jennifer Aniston, Enrique </a:t>
            </a:r>
            <a:r>
              <a:rPr lang="en-US" sz="1500" dirty="0" err="1">
                <a:latin typeface="Garamond" panose="02020404030301010803" pitchFamily="18" charset="0"/>
              </a:rPr>
              <a:t>iglesias</a:t>
            </a:r>
            <a:r>
              <a:rPr lang="en-US" sz="1500" dirty="0">
                <a:latin typeface="Garamond" panose="02020404030301010803" pitchFamily="18" charset="0"/>
              </a:rPr>
              <a:t>, Taylor Lautner, Tom Hanks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6" name="Picture 5" descr="A close up of a dog&#10;&#10;Description automatically generated">
            <a:extLst>
              <a:ext uri="{FF2B5EF4-FFF2-40B4-BE49-F238E27FC236}">
                <a16:creationId xmlns:a16="http://schemas.microsoft.com/office/drawing/2014/main" id="{E198FE0C-A516-AB48-8FC9-E9E6BAED3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20" r="1" b="17857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139" name="graphics5">
            <a:extLst>
              <a:ext uri="{FF2B5EF4-FFF2-40B4-BE49-F238E27FC236}">
                <a16:creationId xmlns:a16="http://schemas.microsoft.com/office/drawing/2014/main" id="{85EEBC5D-A540-C140-9B46-8E4DEF515CBC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036781" y="2748482"/>
            <a:ext cx="3414818" cy="1598198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8869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791C1-040E-A140-9406-E96D4C4B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88271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7200" dirty="0">
                <a:latin typeface="Garamond" panose="02020404030301010803" pitchFamily="18" charset="0"/>
              </a:rPr>
            </a:br>
            <a:br>
              <a:rPr lang="en-US" sz="7200" dirty="0">
                <a:latin typeface="Garamond" panose="02020404030301010803" pitchFamily="18" charset="0"/>
              </a:rPr>
            </a:br>
            <a:br>
              <a:rPr lang="en-US" sz="7200" dirty="0">
                <a:latin typeface="Garamond" panose="02020404030301010803" pitchFamily="18" charset="0"/>
              </a:rPr>
            </a:br>
            <a:r>
              <a:rPr lang="en-US" sz="7200" dirty="0">
                <a:latin typeface="Garamond" panose="02020404030301010803" pitchFamily="18" charset="0"/>
              </a:rPr>
              <a:t>Bulldog 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28742"/>
          </a:solidFill>
          <a:ln w="38100" cap="rnd">
            <a:solidFill>
              <a:srgbClr val="B2874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19F38-0744-A14D-A479-C853EE1F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World rank -1 as per Google trends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AKC rank - 5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Non-sporting </a:t>
            </a:r>
          </a:p>
          <a:p>
            <a:pPr>
              <a:lnSpc>
                <a:spcPct val="100000"/>
              </a:lnSpc>
            </a:pPr>
            <a:endParaRPr lang="en-US" sz="15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latin typeface="Garamond" panose="020204040303010108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Countries/regions most popular in according to Google trends: United Kingdom, Hungary, United States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Temperament -The bulldog knows its own mind and makes its own decisions! He’ll obey your commands – if he wants to. 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Training - Training him can take a while. He won’t usually reach levels of obedience unlike other breeds.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latin typeface="Garamond" panose="02020404030301010803" pitchFamily="18" charset="0"/>
              </a:rPr>
              <a:t>Celebs who owned bulldogs: President Warren G Harding, Leonardo DiCaprio, Zac </a:t>
            </a:r>
            <a:r>
              <a:rPr lang="en-US" sz="1500" dirty="0" err="1">
                <a:latin typeface="Garamond" panose="02020404030301010803" pitchFamily="18" charset="0"/>
              </a:rPr>
              <a:t>Effron</a:t>
            </a:r>
            <a:r>
              <a:rPr lang="en-US" sz="1500" dirty="0">
                <a:latin typeface="Garamond" panose="02020404030301010803" pitchFamily="18" charset="0"/>
              </a:rPr>
              <a:t>, Brad Pitt, Martha Stewart, Adam Sandler, Olivia Wilde, Winston Churchill, Michael Phelps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5" name="Picture 4" descr="A small dog playing with a frisbee in its mouth&#10;&#10;Description automatically generated">
            <a:extLst>
              <a:ext uri="{FF2B5EF4-FFF2-40B4-BE49-F238E27FC236}">
                <a16:creationId xmlns:a16="http://schemas.microsoft.com/office/drawing/2014/main" id="{276E0408-34F6-FA4B-BDD7-341EFEF2B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109" r="14561" b="2"/>
          <a:stretch/>
        </p:blipFill>
        <p:spPr>
          <a:xfrm>
            <a:off x="7675658" y="2093976"/>
            <a:ext cx="3324947" cy="3456093"/>
          </a:xfrm>
          <a:prstGeom prst="rect">
            <a:avLst/>
          </a:prstGeom>
        </p:spPr>
      </p:pic>
      <p:pic>
        <p:nvPicPr>
          <p:cNvPr id="40" name="graphics4">
            <a:extLst>
              <a:ext uri="{FF2B5EF4-FFF2-40B4-BE49-F238E27FC236}">
                <a16:creationId xmlns:a16="http://schemas.microsoft.com/office/drawing/2014/main" id="{14127400-5CD4-F742-9890-E6D3BEE2F7AA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32525" y="2404817"/>
            <a:ext cx="3054786" cy="143441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38465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EFD6A-4C49-2E41-B4A2-097FE38D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93" y="308436"/>
            <a:ext cx="4226656" cy="2417831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latin typeface="American Typewriter" panose="02090604020004020304" pitchFamily="18" charset="77"/>
              </a:rPr>
              <a:t>Congratulations Bulldog!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4115C"/>
          </a:solidFill>
          <a:ln w="38100" cap="rnd">
            <a:solidFill>
              <a:srgbClr val="E4115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42282-7334-C548-8CDC-93ABC4D4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aramond" panose="02020404030301010803" pitchFamily="18" charset="0"/>
              </a:rPr>
              <a:t>The Bulldog takes the crown for the most popular dog breed in the world, according to Google Trends 2019 data – narrowly beating the German Shepherd and Labrador Retriever.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dog wearing a hat&#10;&#10;Description automatically generated">
            <a:extLst>
              <a:ext uri="{FF2B5EF4-FFF2-40B4-BE49-F238E27FC236}">
                <a16:creationId xmlns:a16="http://schemas.microsoft.com/office/drawing/2014/main" id="{E2BC5DB6-0A7F-1546-880A-40860957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" b="1251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84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94D4-45F0-334C-ADDE-7AF8E4D8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52861" cy="854075"/>
          </a:xfrm>
        </p:spPr>
        <p:txBody>
          <a:bodyPr>
            <a:normAutofit fontScale="90000"/>
          </a:bodyPr>
          <a:lstStyle/>
          <a:p>
            <a:br>
              <a:rPr lang="en-US" sz="2000" dirty="0">
                <a:latin typeface="Garamond" panose="02020404030301010803" pitchFamily="18" charset="0"/>
              </a:rPr>
            </a:br>
            <a:br>
              <a:rPr lang="en-US" sz="2000" dirty="0">
                <a:latin typeface="Garamond" panose="02020404030301010803" pitchFamily="18" charset="0"/>
              </a:rPr>
            </a:br>
            <a:br>
              <a:rPr lang="en-US" sz="2000" dirty="0">
                <a:latin typeface="Garamond" panose="02020404030301010803" pitchFamily="18" charset="0"/>
              </a:rPr>
            </a:br>
            <a:br>
              <a:rPr lang="en-US" sz="2000" dirty="0">
                <a:latin typeface="Garamond" panose="02020404030301010803" pitchFamily="18" charset="0"/>
              </a:rPr>
            </a:br>
            <a:br>
              <a:rPr lang="en-US" sz="2000" dirty="0">
                <a:latin typeface="Garamond" panose="02020404030301010803" pitchFamily="18" charset="0"/>
              </a:rPr>
            </a:br>
            <a:r>
              <a:rPr lang="en-US" sz="2700" dirty="0">
                <a:latin typeface="Garamond" panose="020204040303010108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9BE0-0794-FF4A-AC21-EE07B41C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The Most Popular Dog Breeds of 2019,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https://www.akc.org/expert-advice/dog-breeds/2020-popular-breeds-2019/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The 7 AKC Dog Breed Groups Explained,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https://www.akc.org/expert-advice/lifestyle/7-akc-dog-breed-groups-explained/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Breed Temperament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Guide,</a:t>
            </a:r>
            <a:r>
              <a:rPr lang="en-US" dirty="0" err="1">
                <a:solidFill>
                  <a:srgbClr val="2998E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://s3.amazonaws.com/cdn-origin-etr.akc.org/wp-content/uploads/2019/09/05114410/breed-temperament-guide-akc-fss-sep3.pdf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Bulldog,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https://en.wikipedia.org/wiki/Bulldog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German Shepherd,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https://en.wikipedia.org/wiki/German_Shepherd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 Labrador Retriever,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https://en.wikipedia.org/wiki/Labrador_Retriever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 Siberian Husky,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https://en.wikipedia.org/wiki/Siberian_Husky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8. Golden Retriever,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https://en.wikipedia.org/wiki/Golden_Retriever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https://www.insidedogsworld.com/25-celebrities-with-their-bulldogs/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https://buzzsharer.com/2015/08/05/20-celebrities-who-own-german-shepherds/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https://buzzsharer.com/2015/08/07/15-celebrities-with-labrador-retrievers/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https://www.insidedogsworld.com/12-celebrities-with-husky-dogs/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https://www.thepaws.net/35-celebrities-with-golden-retrievers/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8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0ECD6-490B-6748-8492-BA165843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Dog Breeds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03A1-2B1B-8246-B4BE-8B5C2C12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1" y="644652"/>
            <a:ext cx="5856401" cy="5568696"/>
          </a:xfrm>
        </p:spPr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>
                <a:latin typeface="Garamond" panose="02020404030301010803" pitchFamily="18" charset="0"/>
              </a:rPr>
              <a:t>There are over 350 dog breeds in the world.</a:t>
            </a:r>
          </a:p>
          <a:p>
            <a:r>
              <a:rPr lang="en-US" dirty="0">
                <a:latin typeface="Garamond" panose="02020404030301010803" pitchFamily="18" charset="0"/>
              </a:rPr>
              <a:t>Organizations which promote breed standards are AKC (American Kennel Club) and UKC (United Kennel Club).</a:t>
            </a:r>
          </a:p>
          <a:p>
            <a:r>
              <a:rPr lang="en-US" dirty="0">
                <a:latin typeface="Garamond" panose="02020404030301010803" pitchFamily="18" charset="0"/>
              </a:rPr>
              <a:t>AKC recognizes 195 breeds ,with 79 additional breeds working toward full recognition and UKC recognizes 300 breeds as of 2020.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4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42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B08FA-8756-2A46-B587-B94E9F49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bg1"/>
                </a:solidFill>
              </a:rPr>
              <a:t>Top 5 dog breeds according to AKC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0C03D58E-4898-A54A-B232-93E25A4E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673770"/>
            <a:ext cx="5774267" cy="52946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AKC released its most popular dog breeds list in U.S., on May 1, 2020 based on 2019 AKC registration statistics.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Retrievers (Labrador)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German Shepherd Dogs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Retrievers (Golden)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French Bulldogs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Bulldogs</a:t>
            </a:r>
          </a:p>
          <a:p>
            <a:r>
              <a:rPr lang="en-US" dirty="0">
                <a:latin typeface="Garamond" panose="02020404030301010803" pitchFamily="18" charset="0"/>
              </a:rPr>
              <a:t>Labs top the AKC’s list for the 29th year in a row.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E0A03-13A3-9F48-AB9D-B4A98D2D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Groups</a:t>
            </a:r>
          </a:p>
        </p:txBody>
      </p:sp>
      <p:sp>
        <p:nvSpPr>
          <p:cNvPr id="10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7A6A"/>
          </a:solidFill>
          <a:ln w="38100" cap="rnd">
            <a:solidFill>
              <a:srgbClr val="BC7A6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B714-8AF3-1642-9505-3D5BE1EBC4E7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00" dirty="0">
                <a:latin typeface="Garamond" panose="02020404030301010803" pitchFamily="18" charset="0"/>
              </a:rPr>
              <a:t>Breed groups bring together dogs that share similar traits.</a:t>
            </a:r>
            <a:r>
              <a:rPr lang="en-US" sz="1900" dirty="0">
                <a:effectLst/>
                <a:latin typeface="Garamond" panose="02020404030301010803" pitchFamily="18" charset="0"/>
              </a:rPr>
              <a:t>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en-US" sz="1900" dirty="0">
                <a:latin typeface="Garamond" panose="02020404030301010803" pitchFamily="18" charset="0"/>
              </a:rPr>
              <a:t>AKC Recognized Breeds are assigned to one of seven groups or the Miscellaneous Class</a:t>
            </a:r>
            <a:endParaRPr lang="en-US" sz="1900" dirty="0">
              <a:effectLst/>
              <a:latin typeface="Garamond" panose="02020404030301010803" pitchFamily="18" charset="0"/>
            </a:endParaRP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altLang="en-US" sz="2400" b="1" dirty="0">
              <a:cs typeface="Apple Chancery" panose="03020702040506060504" pitchFamily="66" charset="-79"/>
            </a:endParaRPr>
          </a:p>
          <a:p>
            <a:pPr marL="53340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Working</a:t>
            </a: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900" dirty="0">
                <a:latin typeface="Garamond" panose="02020404030301010803" pitchFamily="18" charset="0"/>
                <a:cs typeface="Apple Chancery" panose="03020702040506060504" pitchFamily="66" charset="-79"/>
              </a:rPr>
              <a:t>Sporting</a:t>
            </a:r>
            <a:endParaRPr kumimoji="0" lang="en-US" altLang="en-US" sz="1900" u="none" strike="noStrike" cap="none" normalizeH="0" baseline="0" dirty="0">
              <a:ln>
                <a:noFill/>
              </a:ln>
              <a:effectLst/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Non-Sporting</a:t>
            </a: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Toy</a:t>
            </a: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Herding</a:t>
            </a: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Terrier</a:t>
            </a: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Hound</a:t>
            </a:r>
          </a:p>
          <a:p>
            <a:pPr marL="533400" lvl="0" indent="-5334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90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  <a:cs typeface="Apple Chancery" panose="03020702040506060504" pitchFamily="66" charset="-79"/>
              </a:rPr>
              <a:t>Miscellaneous</a:t>
            </a:r>
            <a:endParaRPr lang="en-US" sz="1900" dirty="0">
              <a:effectLst/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2" name="Picture 51" descr="A picture containing dog, indoor, sitting, brown&#10;&#10;Description automatically generated">
            <a:extLst>
              <a:ext uri="{FF2B5EF4-FFF2-40B4-BE49-F238E27FC236}">
                <a16:creationId xmlns:a16="http://schemas.microsoft.com/office/drawing/2014/main" id="{9662A5B0-D137-B34F-A267-AF65728DF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9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5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E6425-1B1E-7844-B06C-41EDCB1D586C}"/>
              </a:ext>
            </a:extLst>
          </p:cNvPr>
          <p:cNvSpPr txBox="1"/>
          <p:nvPr/>
        </p:nvSpPr>
        <p:spPr>
          <a:xfrm>
            <a:off x="575734" y="406400"/>
            <a:ext cx="1120986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b="1" dirty="0"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endParaRPr lang="en-US" altLang="en-US" b="1" dirty="0"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r>
              <a:rPr lang="en-US" alt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Working Group - </a:t>
            </a:r>
            <a:r>
              <a:rPr lang="en-US" sz="2000" dirty="0">
                <a:latin typeface="Garamond" panose="02020404030301010803" pitchFamily="18" charset="0"/>
              </a:rPr>
              <a:t>Big and strong these dogs were bred as guard dogs, work dogs and rescue dogs..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             Breeds include Siberian Husky, Doberman Pinscher and Great Dane.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dirty="0"/>
          </a:p>
          <a:p>
            <a:r>
              <a:rPr 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Sporting Group - </a:t>
            </a:r>
            <a:r>
              <a:rPr lang="en-US" sz="2000" dirty="0">
                <a:latin typeface="Garamond" panose="02020404030301010803" pitchFamily="18" charset="0"/>
              </a:rPr>
              <a:t>Bred as hunting dogs, they love field activities – especially in water or in woods.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             Breeds include pointers, setters, retrievers and spaniels.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b="1" dirty="0"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r>
              <a:rPr 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Non-Sporting Group - </a:t>
            </a:r>
            <a:r>
              <a:rPr lang="en-US" sz="2000" dirty="0">
                <a:latin typeface="Garamond" panose="02020404030301010803" pitchFamily="18" charset="0"/>
              </a:rPr>
              <a:t>This group is very loosely defined and contains breeds that simply don’t fit neatly into 			       any other.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	      Breeds include Keeshond, the Chow Chow, the Dalmatian and the French Bulldog.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b="1" dirty="0">
              <a:cs typeface="Apple Chancery" panose="03020702040506060504" pitchFamily="66" charset="-79"/>
            </a:endParaRPr>
          </a:p>
          <a:p>
            <a:r>
              <a:rPr 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Toy Group </a:t>
            </a:r>
            <a:r>
              <a:rPr lang="en-US" dirty="0">
                <a:latin typeface="Garamond" panose="02020404030301010803" pitchFamily="18" charset="0"/>
              </a:rPr>
              <a:t>- </a:t>
            </a:r>
            <a:r>
              <a:rPr lang="en-US" sz="2000" dirty="0">
                <a:latin typeface="Garamond" panose="02020404030301010803" pitchFamily="18" charset="0"/>
              </a:rPr>
              <a:t>The dogs in this group share two features: size (small or very small) and delightful looks. 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                      Many of these breed bark ferociously and they’re as tough as leather.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      Breeds include Chihuahua, Pomeranian, Poodle.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b="1" dirty="0">
              <a:cs typeface="Apple Chancery" panose="03020702040506060504" pitchFamily="66" charset="-79"/>
            </a:endParaRPr>
          </a:p>
          <a:p>
            <a:endParaRPr lang="en-US" b="1" dirty="0">
              <a:cs typeface="Apple Chancery" panose="03020702040506060504" pitchFamily="66" charset="-79"/>
            </a:endParaRPr>
          </a:p>
          <a:p>
            <a:endParaRPr lang="en-US" b="1" dirty="0">
              <a:cs typeface="Apple Chancery" panose="03020702040506060504" pitchFamily="66" charset="-79"/>
            </a:endParaRPr>
          </a:p>
          <a:p>
            <a:endParaRPr lang="en-US" b="1" dirty="0">
              <a:cs typeface="Apple Chancery" panose="03020702040506060504" pitchFamily="66" charset="-79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350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FBD48-758F-3846-8774-E6EA9BA27CA1}"/>
              </a:ext>
            </a:extLst>
          </p:cNvPr>
          <p:cNvSpPr txBox="1"/>
          <p:nvPr/>
        </p:nvSpPr>
        <p:spPr>
          <a:xfrm>
            <a:off x="965200" y="745068"/>
            <a:ext cx="102615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endParaRPr lang="en-US" b="1" dirty="0"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r>
              <a:rPr 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Herding Group - </a:t>
            </a:r>
            <a:r>
              <a:rPr lang="en-US" dirty="0">
                <a:latin typeface="Garamond" panose="02020404030301010803" pitchFamily="18" charset="0"/>
              </a:rPr>
              <a:t>Herding breeds share an instinctual ability to control the movement of other animals.</a:t>
            </a:r>
          </a:p>
          <a:p>
            <a:r>
              <a:rPr lang="en-US" dirty="0">
                <a:latin typeface="Garamond" panose="02020404030301010803" pitchFamily="18" charset="0"/>
              </a:rPr>
              <a:t>	              Breeds include German Shepherd, Corgi etc.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Terrier Group -   </a:t>
            </a:r>
            <a:r>
              <a:rPr lang="en-US" dirty="0">
                <a:latin typeface="Garamond" panose="02020404030301010803" pitchFamily="18" charset="0"/>
              </a:rPr>
              <a:t>Terriers are determined, energetic and generally intolerant of other.</a:t>
            </a:r>
          </a:p>
          <a:p>
            <a:r>
              <a:rPr lang="en-US" dirty="0">
                <a:latin typeface="Garamond" panose="02020404030301010803" pitchFamily="18" charset="0"/>
              </a:rPr>
              <a:t>	             Breeds include Bull terrier, Cairn terrier.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Hound Group -   </a:t>
            </a:r>
            <a:r>
              <a:rPr lang="en-US" dirty="0">
                <a:latin typeface="Garamond" panose="02020404030301010803" pitchFamily="18" charset="0"/>
                <a:cs typeface="Apple Chancery" panose="03020702040506060504" pitchFamily="66" charset="-79"/>
              </a:rPr>
              <a:t>B</a:t>
            </a:r>
            <a:r>
              <a:rPr lang="en-US" dirty="0">
                <a:latin typeface="Garamond" panose="02020404030301010803" pitchFamily="18" charset="0"/>
              </a:rPr>
              <a:t>reeds in this group are hunters. Many hounds bay rather than bark </a:t>
            </a:r>
          </a:p>
          <a:p>
            <a:r>
              <a:rPr lang="en-US" dirty="0">
                <a:latin typeface="Garamond" panose="02020404030301010803" pitchFamily="18" charset="0"/>
              </a:rPr>
              <a:t>	             Breeds include Greyhound, Beagle.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altLang="en-US" b="1" dirty="0">
                <a:latin typeface="Garamond" panose="02020404030301010803" pitchFamily="18" charset="0"/>
                <a:cs typeface="Apple Chancery" panose="03020702040506060504" pitchFamily="66" charset="-79"/>
              </a:rPr>
              <a:t>Miscellaneous </a:t>
            </a:r>
            <a:r>
              <a:rPr lang="en-US" altLang="en-US" dirty="0">
                <a:latin typeface="Garamond" panose="02020404030301010803" pitchFamily="18" charset="0"/>
                <a:cs typeface="Apple Chancery" panose="03020702040506060504" pitchFamily="66" charset="-79"/>
              </a:rPr>
              <a:t>-  </a:t>
            </a:r>
            <a:r>
              <a:rPr lang="en-US" altLang="en-US" dirty="0" err="1">
                <a:latin typeface="Garamond" panose="02020404030301010803" pitchFamily="18" charset="0"/>
                <a:cs typeface="Apple Chancery" panose="03020702040506060504" pitchFamily="66" charset="-79"/>
              </a:rPr>
              <a:t>Biewer</a:t>
            </a:r>
            <a:r>
              <a:rPr lang="en-US" altLang="en-US" dirty="0">
                <a:latin typeface="Garamond" panose="02020404030301010803" pitchFamily="18" charset="0"/>
                <a:cs typeface="Apple Chancery" panose="03020702040506060504" pitchFamily="66" charset="-79"/>
              </a:rPr>
              <a:t> terrier, Dutch Shepherd, </a:t>
            </a:r>
            <a:r>
              <a:rPr lang="en-US" altLang="en-US" dirty="0" err="1">
                <a:latin typeface="Garamond" panose="02020404030301010803" pitchFamily="18" charset="0"/>
                <a:cs typeface="Apple Chancery" panose="03020702040506060504" pitchFamily="66" charset="-79"/>
              </a:rPr>
              <a:t>Mudi</a:t>
            </a:r>
            <a:r>
              <a:rPr lang="en-US" altLang="en-US" dirty="0">
                <a:latin typeface="Garamond" panose="02020404030301010803" pitchFamily="18" charset="0"/>
                <a:cs typeface="Apple Chancery" panose="03020702040506060504" pitchFamily="66" charset="-79"/>
              </a:rPr>
              <a:t> </a:t>
            </a:r>
            <a:endParaRPr lang="en-US" dirty="0">
              <a:latin typeface="Garamond" panose="02020404030301010803" pitchFamily="18" charset="0"/>
              <a:cs typeface="Apple Chancery" panose="03020702040506060504" pitchFamily="66" charset="-79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2D4FF-C6CB-0D40-9909-48607A23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1831" y="3977216"/>
            <a:ext cx="4328170" cy="24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FB184-BAB8-B646-917F-0FFF0871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 </a:t>
            </a:r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4AF42"/>
          </a:solidFill>
          <a:ln w="38100" cap="rnd">
            <a:solidFill>
              <a:srgbClr val="F4AF4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41835-8689-6144-8129-E66DFB693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Garamond" panose="02020404030301010803" pitchFamily="18" charset="0"/>
              </a:rPr>
              <a:t>Instead of limiting ourselves to the U.S., lets find out the most popular dog breed in the entire world?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picture containing sitting, mirror&#10;&#10;Description automatically generated">
            <a:extLst>
              <a:ext uri="{FF2B5EF4-FFF2-40B4-BE49-F238E27FC236}">
                <a16:creationId xmlns:a16="http://schemas.microsoft.com/office/drawing/2014/main" id="{CF5E7E5B-D616-F345-AA7F-F867CF34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9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F9A44-896B-414A-81FF-41A78F0B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The Top 5 AKC dog breeds and their popularity in the world as per google trends for 2019.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15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A9AFF"/>
          </a:solidFill>
          <a:ln w="38100" cap="rnd">
            <a:solidFill>
              <a:srgbClr val="2A9A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ontent Placeholder 56">
            <a:extLst>
              <a:ext uri="{FF2B5EF4-FFF2-40B4-BE49-F238E27FC236}">
                <a16:creationId xmlns:a16="http://schemas.microsoft.com/office/drawing/2014/main" id="{B4A99B20-AF4E-494F-B5AE-C05FEB1D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Trends shows that Bulldog tops the list in world popularity.</a:t>
            </a:r>
          </a:p>
          <a:p>
            <a:r>
              <a:rPr lang="en-US" dirty="0">
                <a:latin typeface="Garamond" panose="02020404030301010803" pitchFamily="18" charset="0"/>
              </a:rPr>
              <a:t>Labrador the top ranker as per AKC settles at 3</a:t>
            </a:r>
            <a:r>
              <a:rPr lang="en-US" baseline="30000" dirty="0">
                <a:latin typeface="Garamond" panose="02020404030301010803" pitchFamily="18" charset="0"/>
              </a:rPr>
              <a:t>rd</a:t>
            </a:r>
            <a:r>
              <a:rPr lang="en-US" dirty="0">
                <a:latin typeface="Garamond" panose="02020404030301010803" pitchFamily="18" charset="0"/>
              </a:rPr>
              <a:t> place in its popularity in the world.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s1">
            <a:extLst>
              <a:ext uri="{FF2B5EF4-FFF2-40B4-BE49-F238E27FC236}">
                <a16:creationId xmlns:a16="http://schemas.microsoft.com/office/drawing/2014/main" id="{ECB5D330-9F97-5946-9745-A958B1561C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945170"/>
            <a:ext cx="5458968" cy="4967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190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854D3-C968-0E4C-9CD7-F19488EF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Garamond" panose="02020404030301010803" pitchFamily="18" charset="0"/>
              </a:rPr>
              <a:t>Golden Retriever 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D1D551"/>
          </a:solidFill>
          <a:ln w="38100" cap="rnd">
            <a:solidFill>
              <a:srgbClr val="D1D5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31AA-6C16-7E4B-9839-387C869D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1500" dirty="0">
                <a:latin typeface="Garamond" panose="02020404030301010803" pitchFamily="18" charset="0"/>
              </a:rPr>
              <a:t>World rank – 5 as per Google trends</a:t>
            </a:r>
          </a:p>
          <a:p>
            <a:r>
              <a:rPr lang="en-US" sz="1500" dirty="0">
                <a:latin typeface="Garamond" panose="02020404030301010803" pitchFamily="18" charset="0"/>
              </a:rPr>
              <a:t>AKC rank – 3</a:t>
            </a:r>
          </a:p>
          <a:p>
            <a:r>
              <a:rPr lang="en-US" sz="1500" dirty="0">
                <a:latin typeface="Garamond" panose="02020404030301010803" pitchFamily="18" charset="0"/>
              </a:rPr>
              <a:t>Sporting Group</a:t>
            </a:r>
          </a:p>
          <a:p>
            <a:endParaRPr lang="en-US" sz="1500" dirty="0">
              <a:latin typeface="Garamond" panose="02020404030301010803" pitchFamily="18" charset="0"/>
            </a:endParaRPr>
          </a:p>
          <a:p>
            <a:endParaRPr lang="en-US" sz="1500" dirty="0">
              <a:latin typeface="Garamond" panose="02020404030301010803" pitchFamily="18" charset="0"/>
            </a:endParaRPr>
          </a:p>
          <a:p>
            <a:endParaRPr lang="en-US" sz="1500" dirty="0">
              <a:latin typeface="Garamond" panose="02020404030301010803" pitchFamily="18" charset="0"/>
            </a:endParaRPr>
          </a:p>
          <a:p>
            <a:endParaRPr lang="en-US" sz="1500" dirty="0">
              <a:latin typeface="Garamond" panose="02020404030301010803" pitchFamily="18" charset="0"/>
            </a:endParaRPr>
          </a:p>
          <a:p>
            <a:r>
              <a:rPr lang="en-US" sz="1500" dirty="0">
                <a:latin typeface="Garamond" panose="02020404030301010803" pitchFamily="18" charset="0"/>
              </a:rPr>
              <a:t>Countries/regions most popular in: Lebanon, United States, Hungary. </a:t>
            </a:r>
          </a:p>
          <a:p>
            <a:r>
              <a:rPr lang="en-US" sz="1500" dirty="0">
                <a:latin typeface="Garamond" panose="02020404030301010803" pitchFamily="18" charset="0"/>
              </a:rPr>
              <a:t>Temperament - A loving, playful and outgoing dog the Golden Retriever gets along with everybody. He loves being outdoors or going on the dog treadmill! </a:t>
            </a:r>
          </a:p>
          <a:p>
            <a:r>
              <a:rPr lang="en-US" sz="1500" dirty="0">
                <a:latin typeface="Garamond" panose="02020404030301010803" pitchFamily="18" charset="0"/>
              </a:rPr>
              <a:t>Training -Despite his playfulness the Golden Retriever is a good learner, he picks up new commands quickly making it easy to train him.</a:t>
            </a:r>
          </a:p>
          <a:p>
            <a:pPr>
              <a:lnSpc>
                <a:spcPct val="120000"/>
              </a:lnSpc>
            </a:pPr>
            <a:r>
              <a:rPr lang="en-US" sz="1500" dirty="0">
                <a:latin typeface="Garamond" panose="02020404030301010803" pitchFamily="18" charset="0"/>
              </a:rPr>
              <a:t>Celeb owners: US Presidents Ford and Reagan (official White House dog), Jackie Chan, Dan Marino, Pamela Anderson, Oprah Winfrey, Ricky Martin, George Michael, Tom Cruise.</a:t>
            </a:r>
          </a:p>
          <a:p>
            <a:endParaRPr lang="en-US" sz="1500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11" name="Picture 10" descr="A close up of a dog&#10;&#10;Description automatically generated">
            <a:extLst>
              <a:ext uri="{FF2B5EF4-FFF2-40B4-BE49-F238E27FC236}">
                <a16:creationId xmlns:a16="http://schemas.microsoft.com/office/drawing/2014/main" id="{7CF1DF5E-9490-D248-A443-39BC08983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585" r="16436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18" name="graphics3">
            <a:extLst>
              <a:ext uri="{FF2B5EF4-FFF2-40B4-BE49-F238E27FC236}">
                <a16:creationId xmlns:a16="http://schemas.microsoft.com/office/drawing/2014/main" id="{9D8CF519-EEB3-3E40-8825-97C28E8F3995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57535" y="2501211"/>
            <a:ext cx="3158599" cy="1405466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8244195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1259</Words>
  <Application>Microsoft Macintosh PowerPoint</Application>
  <PresentationFormat>Widescreen</PresentationFormat>
  <Paragraphs>170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American Typewriter</vt:lpstr>
      <vt:lpstr>Apple Chancery</vt:lpstr>
      <vt:lpstr>Arial</vt:lpstr>
      <vt:lpstr>Garamond</vt:lpstr>
      <vt:lpstr>The Hand Bold</vt:lpstr>
      <vt:lpstr>The Serif Hand Black</vt:lpstr>
      <vt:lpstr>SketchyVTI</vt:lpstr>
      <vt:lpstr>World’s favorite pet dogs!</vt:lpstr>
      <vt:lpstr>Dog Breeds</vt:lpstr>
      <vt:lpstr>Top 5 dog breeds according to AKC</vt:lpstr>
      <vt:lpstr>Groups</vt:lpstr>
      <vt:lpstr>PowerPoint Presentation</vt:lpstr>
      <vt:lpstr>PowerPoint Presentation</vt:lpstr>
      <vt:lpstr> </vt:lpstr>
      <vt:lpstr>     The Top 5 AKC dog breeds and their popularity in the world as per google trends for 2019. </vt:lpstr>
      <vt:lpstr>Golden Retriever </vt:lpstr>
      <vt:lpstr>Siberian Husky </vt:lpstr>
      <vt:lpstr>Labrador Retriever </vt:lpstr>
      <vt:lpstr>German Shepherd</vt:lpstr>
      <vt:lpstr>   Bulldog </vt:lpstr>
      <vt:lpstr>      Congratulations Bulldog! </vt:lpstr>
      <vt:lpstr>    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World’s favorite pet dogs!</dc:title>
  <dc:creator>sowmya chavali</dc:creator>
  <cp:lastModifiedBy>sowmya chavali</cp:lastModifiedBy>
  <cp:revision>2</cp:revision>
  <dcterms:created xsi:type="dcterms:W3CDTF">2020-10-31T23:28:45Z</dcterms:created>
  <dcterms:modified xsi:type="dcterms:W3CDTF">2020-10-31T23:31:56Z</dcterms:modified>
</cp:coreProperties>
</file>